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pt-BR"/>
    </a:defPPr>
    <a:lvl1pPr marL="0" algn="l" defTabSz="91428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1" algn="l" defTabSz="91428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83" algn="l" defTabSz="91428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24" algn="l" defTabSz="91428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65" algn="l" defTabSz="91428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08" algn="l" defTabSz="91428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49" algn="l" defTabSz="91428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990" algn="l" defTabSz="91428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32" algn="l" defTabSz="91428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965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1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1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6" indent="0" algn="ctr">
              <a:buNone/>
              <a:defRPr sz="2000"/>
            </a:lvl2pPr>
            <a:lvl3pPr marL="914413" indent="0" algn="ctr">
              <a:buNone/>
              <a:defRPr sz="1800"/>
            </a:lvl3pPr>
            <a:lvl4pPr marL="1371620" indent="0" algn="ctr">
              <a:buNone/>
              <a:defRPr sz="1600"/>
            </a:lvl4pPr>
            <a:lvl5pPr marL="1828827" indent="0" algn="ctr">
              <a:buNone/>
              <a:defRPr sz="1600"/>
            </a:lvl5pPr>
            <a:lvl6pPr marL="2286033" indent="0" algn="ctr">
              <a:buNone/>
              <a:defRPr sz="1600"/>
            </a:lvl6pPr>
            <a:lvl7pPr marL="2743240" indent="0" algn="ctr">
              <a:buNone/>
              <a:defRPr sz="1600"/>
            </a:lvl7pPr>
            <a:lvl8pPr marL="3200446" indent="0" algn="ctr">
              <a:buNone/>
              <a:defRPr sz="1600"/>
            </a:lvl8pPr>
            <a:lvl9pPr marL="3657654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82E89-AAD5-4F23-A2E9-D0DD315EC5EA}" type="datetimeFigureOut">
              <a:rPr lang="pt-BR" smtClean="0"/>
              <a:t>30/05/2023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7724D-BA9F-4E8A-A6AB-F2FCF5688E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5451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82E89-AAD5-4F23-A2E9-D0DD315EC5EA}" type="datetimeFigureOut">
              <a:rPr lang="pt-BR" smtClean="0"/>
              <a:t>30/05/2023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7724D-BA9F-4E8A-A6AB-F2FCF5688E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3333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82E89-AAD5-4F23-A2E9-D0DD315EC5EA}" type="datetimeFigureOut">
              <a:rPr lang="pt-BR" smtClean="0"/>
              <a:t>30/05/2023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7724D-BA9F-4E8A-A6AB-F2FCF5688E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2184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82E89-AAD5-4F23-A2E9-D0DD315EC5EA}" type="datetimeFigureOut">
              <a:rPr lang="pt-BR" smtClean="0"/>
              <a:t>30/05/2023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7724D-BA9F-4E8A-A6AB-F2FCF5688E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2452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1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2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82E89-AAD5-4F23-A2E9-D0DD315EC5EA}" type="datetimeFigureOut">
              <a:rPr lang="pt-BR" smtClean="0"/>
              <a:t>30/05/2023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7724D-BA9F-4E8A-A6AB-F2FCF5688E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2508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6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1" y="1825626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82E89-AAD5-4F23-A2E9-D0DD315EC5EA}" type="datetimeFigureOut">
              <a:rPr lang="pt-BR" smtClean="0"/>
              <a:t>30/05/2023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7724D-BA9F-4E8A-A6AB-F2FCF5688E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4592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3" indent="0">
              <a:buNone/>
              <a:defRPr sz="1800" b="1"/>
            </a:lvl3pPr>
            <a:lvl4pPr marL="1371620" indent="0">
              <a:buNone/>
              <a:defRPr sz="1600" b="1"/>
            </a:lvl4pPr>
            <a:lvl5pPr marL="1828827" indent="0">
              <a:buNone/>
              <a:defRPr sz="1600" b="1"/>
            </a:lvl5pPr>
            <a:lvl6pPr marL="2286033" indent="0">
              <a:buNone/>
              <a:defRPr sz="1600" b="1"/>
            </a:lvl6pPr>
            <a:lvl7pPr marL="2743240" indent="0">
              <a:buNone/>
              <a:defRPr sz="1600" b="1"/>
            </a:lvl7pPr>
            <a:lvl8pPr marL="3200446" indent="0">
              <a:buNone/>
              <a:defRPr sz="1600" b="1"/>
            </a:lvl8pPr>
            <a:lvl9pPr marL="3657654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3" indent="0">
              <a:buNone/>
              <a:defRPr sz="1800" b="1"/>
            </a:lvl3pPr>
            <a:lvl4pPr marL="1371620" indent="0">
              <a:buNone/>
              <a:defRPr sz="1600" b="1"/>
            </a:lvl4pPr>
            <a:lvl5pPr marL="1828827" indent="0">
              <a:buNone/>
              <a:defRPr sz="1600" b="1"/>
            </a:lvl5pPr>
            <a:lvl6pPr marL="2286033" indent="0">
              <a:buNone/>
              <a:defRPr sz="1600" b="1"/>
            </a:lvl6pPr>
            <a:lvl7pPr marL="2743240" indent="0">
              <a:buNone/>
              <a:defRPr sz="1600" b="1"/>
            </a:lvl7pPr>
            <a:lvl8pPr marL="3200446" indent="0">
              <a:buNone/>
              <a:defRPr sz="1600" b="1"/>
            </a:lvl8pPr>
            <a:lvl9pPr marL="3657654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82E89-AAD5-4F23-A2E9-D0DD315EC5EA}" type="datetimeFigureOut">
              <a:rPr lang="pt-BR" smtClean="0"/>
              <a:t>30/05/2023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7724D-BA9F-4E8A-A6AB-F2FCF5688E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5195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82E89-AAD5-4F23-A2E9-D0DD315EC5EA}" type="datetimeFigureOut">
              <a:rPr lang="pt-BR" smtClean="0"/>
              <a:t>30/05/2023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7724D-BA9F-4E8A-A6AB-F2FCF5688E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53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82E89-AAD5-4F23-A2E9-D0DD315EC5EA}" type="datetimeFigureOut">
              <a:rPr lang="pt-BR" smtClean="0"/>
              <a:t>30/05/2023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7724D-BA9F-4E8A-A6AB-F2FCF5688E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3335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0"/>
            </a:lvl2pPr>
            <a:lvl3pPr marL="914413" indent="0">
              <a:buNone/>
              <a:defRPr sz="1200"/>
            </a:lvl3pPr>
            <a:lvl4pPr marL="1371620" indent="0">
              <a:buNone/>
              <a:defRPr sz="1000"/>
            </a:lvl4pPr>
            <a:lvl5pPr marL="1828827" indent="0">
              <a:buNone/>
              <a:defRPr sz="1000"/>
            </a:lvl5pPr>
            <a:lvl6pPr marL="2286033" indent="0">
              <a:buNone/>
              <a:defRPr sz="1000"/>
            </a:lvl6pPr>
            <a:lvl7pPr marL="2743240" indent="0">
              <a:buNone/>
              <a:defRPr sz="1000"/>
            </a:lvl7pPr>
            <a:lvl8pPr marL="3200446" indent="0">
              <a:buNone/>
              <a:defRPr sz="1000"/>
            </a:lvl8pPr>
            <a:lvl9pPr marL="3657654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82E89-AAD5-4F23-A2E9-D0DD315EC5EA}" type="datetimeFigureOut">
              <a:rPr lang="pt-BR" smtClean="0"/>
              <a:t>30/05/2023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7724D-BA9F-4E8A-A6AB-F2FCF5688E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270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6" indent="0">
              <a:buNone/>
              <a:defRPr sz="2800"/>
            </a:lvl2pPr>
            <a:lvl3pPr marL="914413" indent="0">
              <a:buNone/>
              <a:defRPr sz="2400"/>
            </a:lvl3pPr>
            <a:lvl4pPr marL="1371620" indent="0">
              <a:buNone/>
              <a:defRPr sz="2000"/>
            </a:lvl4pPr>
            <a:lvl5pPr marL="1828827" indent="0">
              <a:buNone/>
              <a:defRPr sz="2000"/>
            </a:lvl5pPr>
            <a:lvl6pPr marL="2286033" indent="0">
              <a:buNone/>
              <a:defRPr sz="2000"/>
            </a:lvl6pPr>
            <a:lvl7pPr marL="2743240" indent="0">
              <a:buNone/>
              <a:defRPr sz="2000"/>
            </a:lvl7pPr>
            <a:lvl8pPr marL="3200446" indent="0">
              <a:buNone/>
              <a:defRPr sz="2000"/>
            </a:lvl8pPr>
            <a:lvl9pPr marL="3657654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0"/>
            </a:lvl2pPr>
            <a:lvl3pPr marL="914413" indent="0">
              <a:buNone/>
              <a:defRPr sz="1200"/>
            </a:lvl3pPr>
            <a:lvl4pPr marL="1371620" indent="0">
              <a:buNone/>
              <a:defRPr sz="1000"/>
            </a:lvl4pPr>
            <a:lvl5pPr marL="1828827" indent="0">
              <a:buNone/>
              <a:defRPr sz="1000"/>
            </a:lvl5pPr>
            <a:lvl6pPr marL="2286033" indent="0">
              <a:buNone/>
              <a:defRPr sz="1000"/>
            </a:lvl6pPr>
            <a:lvl7pPr marL="2743240" indent="0">
              <a:buNone/>
              <a:defRPr sz="1000"/>
            </a:lvl7pPr>
            <a:lvl8pPr marL="3200446" indent="0">
              <a:buNone/>
              <a:defRPr sz="1000"/>
            </a:lvl8pPr>
            <a:lvl9pPr marL="3657654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82E89-AAD5-4F23-A2E9-D0DD315EC5EA}" type="datetimeFigureOut">
              <a:rPr lang="pt-BR" smtClean="0"/>
              <a:t>30/05/2023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7724D-BA9F-4E8A-A6AB-F2FCF5688E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2871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6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782E89-AAD5-4F23-A2E9-D0DD315EC5EA}" type="datetimeFigureOut">
              <a:rPr lang="pt-BR" smtClean="0"/>
              <a:t>30/05/2023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7724D-BA9F-4E8A-A6AB-F2FCF5688E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5350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13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3" indent="-228603" algn="l" defTabSz="91441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0" indent="-228603" algn="l" defTabSz="91441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17" indent="-228603" algn="l" defTabSz="91441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24" indent="-228603" algn="l" defTabSz="91441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30" indent="-228603" algn="l" defTabSz="91441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37" indent="-228603" algn="l" defTabSz="91441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43" indent="-228603" algn="l" defTabSz="91441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51" indent="-228603" algn="l" defTabSz="91441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57" indent="-228603" algn="l" defTabSz="91441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1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6" algn="l" defTabSz="91441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3" algn="l" defTabSz="91441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0" algn="l" defTabSz="91441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7" algn="l" defTabSz="91441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3" algn="l" defTabSz="91441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0" algn="l" defTabSz="91441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46" algn="l" defTabSz="91441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54" algn="l" defTabSz="91441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7" name="Conector de seta reta 58">
            <a:extLst>
              <a:ext uri="{FF2B5EF4-FFF2-40B4-BE49-F238E27FC236}">
                <a16:creationId xmlns:a16="http://schemas.microsoft.com/office/drawing/2014/main" id="{10C0258C-8F6C-6D08-9DD9-D2B826FCF0BB}"/>
              </a:ext>
            </a:extLst>
          </p:cNvPr>
          <p:cNvCxnSpPr/>
          <p:nvPr/>
        </p:nvCxnSpPr>
        <p:spPr>
          <a:xfrm>
            <a:off x="4440667" y="2526293"/>
            <a:ext cx="248666" cy="0"/>
          </a:xfrm>
          <a:prstGeom prst="straightConnector1">
            <a:avLst/>
          </a:prstGeom>
          <a:ln w="38100">
            <a:solidFill>
              <a:schemeClr val="bg2">
                <a:lumMod val="9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Conector de seta reta 102">
            <a:extLst>
              <a:ext uri="{FF2B5EF4-FFF2-40B4-BE49-F238E27FC236}">
                <a16:creationId xmlns:a16="http://schemas.microsoft.com/office/drawing/2014/main" id="{241EA568-FE82-65A3-980B-35CC28E4B9D4}"/>
              </a:ext>
            </a:extLst>
          </p:cNvPr>
          <p:cNvCxnSpPr>
            <a:cxnSpLocks/>
          </p:cNvCxnSpPr>
          <p:nvPr/>
        </p:nvCxnSpPr>
        <p:spPr>
          <a:xfrm>
            <a:off x="4431651" y="3579652"/>
            <a:ext cx="3257002" cy="0"/>
          </a:xfrm>
          <a:prstGeom prst="straightConnector1">
            <a:avLst/>
          </a:prstGeom>
          <a:ln w="38100">
            <a:solidFill>
              <a:schemeClr val="bg2">
                <a:lumMod val="9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de Seta Reta 7">
            <a:extLst>
              <a:ext uri="{FF2B5EF4-FFF2-40B4-BE49-F238E27FC236}">
                <a16:creationId xmlns:a16="http://schemas.microsoft.com/office/drawing/2014/main" id="{1451841D-27FD-348C-E2B9-405D42AF960D}"/>
              </a:ext>
            </a:extLst>
          </p:cNvPr>
          <p:cNvCxnSpPr/>
          <p:nvPr/>
        </p:nvCxnSpPr>
        <p:spPr>
          <a:xfrm flipV="1">
            <a:off x="4498617" y="2695627"/>
            <a:ext cx="3232602" cy="733373"/>
          </a:xfrm>
          <a:prstGeom prst="straightConnector1">
            <a:avLst/>
          </a:prstGeom>
          <a:ln w="38100">
            <a:solidFill>
              <a:schemeClr val="bg2">
                <a:lumMod val="9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Conector de seta reta 61">
            <a:extLst>
              <a:ext uri="{FF2B5EF4-FFF2-40B4-BE49-F238E27FC236}">
                <a16:creationId xmlns:a16="http://schemas.microsoft.com/office/drawing/2014/main" id="{5210E841-8B20-45DB-702E-4EB077805F3A}"/>
              </a:ext>
            </a:extLst>
          </p:cNvPr>
          <p:cNvCxnSpPr/>
          <p:nvPr/>
        </p:nvCxnSpPr>
        <p:spPr>
          <a:xfrm>
            <a:off x="4448819" y="4058902"/>
            <a:ext cx="248666" cy="0"/>
          </a:xfrm>
          <a:prstGeom prst="straightConnector1">
            <a:avLst/>
          </a:prstGeom>
          <a:ln w="38100">
            <a:solidFill>
              <a:schemeClr val="bg2">
                <a:lumMod val="9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Conector de seta reta 102">
            <a:extLst>
              <a:ext uri="{FF2B5EF4-FFF2-40B4-BE49-F238E27FC236}">
                <a16:creationId xmlns:a16="http://schemas.microsoft.com/office/drawing/2014/main" id="{237AC2AD-6B61-6E8B-F41C-7C7D8032BFDD}"/>
              </a:ext>
            </a:extLst>
          </p:cNvPr>
          <p:cNvCxnSpPr>
            <a:cxnSpLocks/>
          </p:cNvCxnSpPr>
          <p:nvPr/>
        </p:nvCxnSpPr>
        <p:spPr>
          <a:xfrm>
            <a:off x="4438428" y="3600434"/>
            <a:ext cx="3257002" cy="0"/>
          </a:xfrm>
          <a:prstGeom prst="straightConnector1">
            <a:avLst/>
          </a:prstGeom>
          <a:ln w="38100">
            <a:solidFill>
              <a:schemeClr val="bg2">
                <a:lumMod val="9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Conector de seta reta 59">
            <a:extLst>
              <a:ext uri="{FF2B5EF4-FFF2-40B4-BE49-F238E27FC236}">
                <a16:creationId xmlns:a16="http://schemas.microsoft.com/office/drawing/2014/main" id="{1B543EE6-77A5-9B90-84A3-F753E95EEC24}"/>
              </a:ext>
            </a:extLst>
          </p:cNvPr>
          <p:cNvCxnSpPr/>
          <p:nvPr/>
        </p:nvCxnSpPr>
        <p:spPr>
          <a:xfrm>
            <a:off x="4453156" y="3274193"/>
            <a:ext cx="248666" cy="0"/>
          </a:xfrm>
          <a:prstGeom prst="straightConnector1">
            <a:avLst/>
          </a:prstGeom>
          <a:ln w="38100">
            <a:solidFill>
              <a:schemeClr val="bg2">
                <a:lumMod val="9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Chave esquerda 33">
            <a:extLst>
              <a:ext uri="{FF2B5EF4-FFF2-40B4-BE49-F238E27FC236}">
                <a16:creationId xmlns:a16="http://schemas.microsoft.com/office/drawing/2014/main" id="{5DCE7F9E-4935-0779-5070-A1F698533940}"/>
              </a:ext>
            </a:extLst>
          </p:cNvPr>
          <p:cNvSpPr/>
          <p:nvPr/>
        </p:nvSpPr>
        <p:spPr>
          <a:xfrm>
            <a:off x="1505558" y="2964029"/>
            <a:ext cx="153193" cy="1229422"/>
          </a:xfrm>
          <a:prstGeom prst="leftBrace">
            <a:avLst/>
          </a:prstGeom>
          <a:ln w="381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sz="1000"/>
          </a:p>
        </p:txBody>
      </p:sp>
      <p:cxnSp>
        <p:nvCxnSpPr>
          <p:cNvPr id="114" name="Conector de seta reta 47">
            <a:extLst>
              <a:ext uri="{FF2B5EF4-FFF2-40B4-BE49-F238E27FC236}">
                <a16:creationId xmlns:a16="http://schemas.microsoft.com/office/drawing/2014/main" id="{E29B2FCE-36B9-F9EF-573A-9CF9A8C1BC47}"/>
              </a:ext>
            </a:extLst>
          </p:cNvPr>
          <p:cNvCxnSpPr>
            <a:cxnSpLocks/>
          </p:cNvCxnSpPr>
          <p:nvPr/>
        </p:nvCxnSpPr>
        <p:spPr>
          <a:xfrm>
            <a:off x="2973095" y="3259934"/>
            <a:ext cx="248666" cy="0"/>
          </a:xfrm>
          <a:prstGeom prst="straightConnector1">
            <a:avLst/>
          </a:prstGeom>
          <a:ln w="38100">
            <a:solidFill>
              <a:schemeClr val="bg2">
                <a:lumMod val="9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Conector de seta reta 48">
            <a:extLst>
              <a:ext uri="{FF2B5EF4-FFF2-40B4-BE49-F238E27FC236}">
                <a16:creationId xmlns:a16="http://schemas.microsoft.com/office/drawing/2014/main" id="{05245981-77C7-A87A-5E4B-2D423FD475F9}"/>
              </a:ext>
            </a:extLst>
          </p:cNvPr>
          <p:cNvCxnSpPr>
            <a:cxnSpLocks/>
          </p:cNvCxnSpPr>
          <p:nvPr/>
        </p:nvCxnSpPr>
        <p:spPr>
          <a:xfrm flipV="1">
            <a:off x="1466233" y="4812748"/>
            <a:ext cx="192518" cy="1"/>
          </a:xfrm>
          <a:prstGeom prst="straightConnector1">
            <a:avLst/>
          </a:prstGeom>
          <a:ln w="38100">
            <a:solidFill>
              <a:schemeClr val="bg2">
                <a:lumMod val="9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Conector de seta reta 49">
            <a:extLst>
              <a:ext uri="{FF2B5EF4-FFF2-40B4-BE49-F238E27FC236}">
                <a16:creationId xmlns:a16="http://schemas.microsoft.com/office/drawing/2014/main" id="{943CA866-BE27-1AB4-1EDA-F40BD5792B9B}"/>
              </a:ext>
            </a:extLst>
          </p:cNvPr>
          <p:cNvCxnSpPr>
            <a:cxnSpLocks/>
          </p:cNvCxnSpPr>
          <p:nvPr/>
        </p:nvCxnSpPr>
        <p:spPr>
          <a:xfrm>
            <a:off x="2973095" y="4812748"/>
            <a:ext cx="190932" cy="0"/>
          </a:xfrm>
          <a:prstGeom prst="straightConnector1">
            <a:avLst/>
          </a:prstGeom>
          <a:ln w="38100">
            <a:solidFill>
              <a:schemeClr val="bg2">
                <a:lumMod val="9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ector de seta reta 78"/>
          <p:cNvCxnSpPr/>
          <p:nvPr/>
        </p:nvCxnSpPr>
        <p:spPr>
          <a:xfrm>
            <a:off x="9089917" y="4883040"/>
            <a:ext cx="248666" cy="0"/>
          </a:xfrm>
          <a:prstGeom prst="straightConnector1">
            <a:avLst/>
          </a:prstGeom>
          <a:ln w="38100">
            <a:solidFill>
              <a:schemeClr val="bg2">
                <a:lumMod val="9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ector de seta reta 82"/>
          <p:cNvCxnSpPr/>
          <p:nvPr/>
        </p:nvCxnSpPr>
        <p:spPr>
          <a:xfrm>
            <a:off x="6001679" y="5663538"/>
            <a:ext cx="248666" cy="0"/>
          </a:xfrm>
          <a:prstGeom prst="straightConnector1">
            <a:avLst/>
          </a:prstGeom>
          <a:ln w="38100">
            <a:solidFill>
              <a:schemeClr val="bg2">
                <a:lumMod val="9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ector de seta reta 83"/>
          <p:cNvCxnSpPr/>
          <p:nvPr/>
        </p:nvCxnSpPr>
        <p:spPr>
          <a:xfrm>
            <a:off x="7596495" y="5632200"/>
            <a:ext cx="248666" cy="0"/>
          </a:xfrm>
          <a:prstGeom prst="straightConnector1">
            <a:avLst/>
          </a:prstGeom>
          <a:ln w="38100">
            <a:solidFill>
              <a:schemeClr val="bg2">
                <a:lumMod val="9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ector de seta reta 84"/>
          <p:cNvCxnSpPr/>
          <p:nvPr/>
        </p:nvCxnSpPr>
        <p:spPr>
          <a:xfrm>
            <a:off x="9089917" y="5625573"/>
            <a:ext cx="248666" cy="0"/>
          </a:xfrm>
          <a:prstGeom prst="straightConnector1">
            <a:avLst/>
          </a:prstGeom>
          <a:ln w="38100">
            <a:solidFill>
              <a:schemeClr val="bg2">
                <a:lumMod val="9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de seta reta 61"/>
          <p:cNvCxnSpPr/>
          <p:nvPr/>
        </p:nvCxnSpPr>
        <p:spPr>
          <a:xfrm>
            <a:off x="4451281" y="4058902"/>
            <a:ext cx="248666" cy="0"/>
          </a:xfrm>
          <a:prstGeom prst="straightConnector1">
            <a:avLst/>
          </a:prstGeom>
          <a:ln w="38100">
            <a:solidFill>
              <a:schemeClr val="bg2">
                <a:lumMod val="9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de seta reta 58"/>
          <p:cNvCxnSpPr/>
          <p:nvPr/>
        </p:nvCxnSpPr>
        <p:spPr>
          <a:xfrm>
            <a:off x="4443096" y="2526585"/>
            <a:ext cx="248666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de seta reta 60"/>
          <p:cNvCxnSpPr/>
          <p:nvPr/>
        </p:nvCxnSpPr>
        <p:spPr>
          <a:xfrm>
            <a:off x="4443096" y="983367"/>
            <a:ext cx="248666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de seta reta 58">
            <a:extLst>
              <a:ext uri="{FF2B5EF4-FFF2-40B4-BE49-F238E27FC236}">
                <a16:creationId xmlns:a16="http://schemas.microsoft.com/office/drawing/2014/main" id="{237A9C62-8C9A-B9D6-FD14-4EFFB5C0312F}"/>
              </a:ext>
            </a:extLst>
          </p:cNvPr>
          <p:cNvCxnSpPr/>
          <p:nvPr/>
        </p:nvCxnSpPr>
        <p:spPr>
          <a:xfrm>
            <a:off x="4440890" y="2526585"/>
            <a:ext cx="248666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de seta reta 60">
            <a:extLst>
              <a:ext uri="{FF2B5EF4-FFF2-40B4-BE49-F238E27FC236}">
                <a16:creationId xmlns:a16="http://schemas.microsoft.com/office/drawing/2014/main" id="{56812D96-E9B7-226C-3A9E-71156FCAAB8F}"/>
              </a:ext>
            </a:extLst>
          </p:cNvPr>
          <p:cNvCxnSpPr/>
          <p:nvPr/>
        </p:nvCxnSpPr>
        <p:spPr>
          <a:xfrm>
            <a:off x="4440890" y="983367"/>
            <a:ext cx="248666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CaixaDeTexto 100"/>
          <p:cNvSpPr txBox="1"/>
          <p:nvPr/>
        </p:nvSpPr>
        <p:spPr>
          <a:xfrm>
            <a:off x="3466096" y="6262062"/>
            <a:ext cx="27404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/>
              <a:t>Disciplinas de formação teórico prática</a:t>
            </a:r>
          </a:p>
        </p:txBody>
      </p:sp>
      <p:cxnSp>
        <p:nvCxnSpPr>
          <p:cNvPr id="103" name="Conector de seta reta 102"/>
          <p:cNvCxnSpPr>
            <a:cxnSpLocks/>
          </p:cNvCxnSpPr>
          <p:nvPr/>
        </p:nvCxnSpPr>
        <p:spPr>
          <a:xfrm>
            <a:off x="4440890" y="3600434"/>
            <a:ext cx="3257002" cy="0"/>
          </a:xfrm>
          <a:prstGeom prst="straightConnector1">
            <a:avLst/>
          </a:prstGeom>
          <a:ln w="38100">
            <a:solidFill>
              <a:schemeClr val="bg2">
                <a:lumMod val="9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de seta reta 69"/>
          <p:cNvCxnSpPr/>
          <p:nvPr/>
        </p:nvCxnSpPr>
        <p:spPr>
          <a:xfrm flipV="1">
            <a:off x="4457098" y="2685153"/>
            <a:ext cx="1687325" cy="10474"/>
          </a:xfrm>
          <a:prstGeom prst="straightConnector1">
            <a:avLst/>
          </a:prstGeom>
          <a:ln w="38100">
            <a:solidFill>
              <a:schemeClr val="bg2">
                <a:lumMod val="9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tângulo 5"/>
          <p:cNvSpPr/>
          <p:nvPr/>
        </p:nvSpPr>
        <p:spPr>
          <a:xfrm>
            <a:off x="207018" y="286530"/>
            <a:ext cx="1305459" cy="2828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00" dirty="0"/>
              <a:t>1º Período</a:t>
            </a:r>
          </a:p>
        </p:txBody>
      </p:sp>
      <p:sp>
        <p:nvSpPr>
          <p:cNvPr id="14" name="Retângulo 13"/>
          <p:cNvSpPr/>
          <p:nvPr/>
        </p:nvSpPr>
        <p:spPr>
          <a:xfrm>
            <a:off x="1634588" y="286530"/>
            <a:ext cx="1305459" cy="2828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00" dirty="0"/>
              <a:t>2º Período</a:t>
            </a:r>
          </a:p>
        </p:txBody>
      </p:sp>
      <p:sp>
        <p:nvSpPr>
          <p:cNvPr id="15" name="Retângulo 14"/>
          <p:cNvSpPr/>
          <p:nvPr/>
        </p:nvSpPr>
        <p:spPr>
          <a:xfrm>
            <a:off x="3140485" y="286530"/>
            <a:ext cx="1305459" cy="2828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00" dirty="0"/>
              <a:t>3º Período</a:t>
            </a:r>
          </a:p>
        </p:txBody>
      </p:sp>
      <p:sp>
        <p:nvSpPr>
          <p:cNvPr id="16" name="Retângulo 15"/>
          <p:cNvSpPr/>
          <p:nvPr/>
        </p:nvSpPr>
        <p:spPr>
          <a:xfrm>
            <a:off x="4588837" y="286530"/>
            <a:ext cx="1305459" cy="2828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00" dirty="0"/>
              <a:t>4º Período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6126012" y="286530"/>
            <a:ext cx="1305459" cy="2828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00" dirty="0"/>
              <a:t>5º Período</a:t>
            </a:r>
          </a:p>
        </p:txBody>
      </p:sp>
      <p:sp>
        <p:nvSpPr>
          <p:cNvPr id="18" name="Retângulo 17"/>
          <p:cNvSpPr/>
          <p:nvPr/>
        </p:nvSpPr>
        <p:spPr>
          <a:xfrm>
            <a:off x="7553582" y="286530"/>
            <a:ext cx="1305459" cy="2828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00" dirty="0"/>
              <a:t>6º Período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9010006" y="303420"/>
            <a:ext cx="1305459" cy="2828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00" dirty="0"/>
              <a:t>7º Período</a:t>
            </a:r>
          </a:p>
        </p:txBody>
      </p:sp>
      <p:sp>
        <p:nvSpPr>
          <p:cNvPr id="20" name="Retângulo 19"/>
          <p:cNvSpPr/>
          <p:nvPr/>
        </p:nvSpPr>
        <p:spPr>
          <a:xfrm>
            <a:off x="10466440" y="303420"/>
            <a:ext cx="1305459" cy="2828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00" dirty="0"/>
              <a:t>8º Período</a:t>
            </a:r>
          </a:p>
        </p:txBody>
      </p:sp>
      <p:sp>
        <p:nvSpPr>
          <p:cNvPr id="22" name="Retângulo de cantos arredondados 21"/>
          <p:cNvSpPr/>
          <p:nvPr/>
        </p:nvSpPr>
        <p:spPr>
          <a:xfrm>
            <a:off x="163236" y="4461859"/>
            <a:ext cx="1305459" cy="70178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/>
              <a:t>IC868 Cálculo 1AI</a:t>
            </a:r>
          </a:p>
        </p:txBody>
      </p:sp>
      <p:sp>
        <p:nvSpPr>
          <p:cNvPr id="23" name="Retângulo de cantos arredondados 22"/>
          <p:cNvSpPr/>
          <p:nvPr/>
        </p:nvSpPr>
        <p:spPr>
          <a:xfrm>
            <a:off x="204800" y="1391921"/>
            <a:ext cx="1305459" cy="70178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/>
              <a:t>IH149 Contabilidade Básica</a:t>
            </a:r>
          </a:p>
        </p:txBody>
      </p:sp>
      <p:sp>
        <p:nvSpPr>
          <p:cNvPr id="24" name="Retângulo de cantos arredondados 23"/>
          <p:cNvSpPr/>
          <p:nvPr/>
        </p:nvSpPr>
        <p:spPr>
          <a:xfrm>
            <a:off x="1634588" y="632184"/>
            <a:ext cx="1305459" cy="70178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/>
              <a:t>IC280 Estatística Básica</a:t>
            </a:r>
          </a:p>
        </p:txBody>
      </p:sp>
      <p:sp>
        <p:nvSpPr>
          <p:cNvPr id="25" name="Retângulo de cantos arredondados 24"/>
          <p:cNvSpPr/>
          <p:nvPr/>
        </p:nvSpPr>
        <p:spPr>
          <a:xfrm>
            <a:off x="204800" y="2935241"/>
            <a:ext cx="1305459" cy="701780"/>
          </a:xfrm>
          <a:prstGeom prst="roundRect">
            <a:avLst/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/>
              <a:t>IS201 Introdução à Economia</a:t>
            </a:r>
          </a:p>
        </p:txBody>
      </p:sp>
      <p:sp>
        <p:nvSpPr>
          <p:cNvPr id="26" name="Retângulo de cantos arredondados 25"/>
          <p:cNvSpPr/>
          <p:nvPr/>
        </p:nvSpPr>
        <p:spPr>
          <a:xfrm>
            <a:off x="9077176" y="2202999"/>
            <a:ext cx="1305459" cy="70178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/>
              <a:t>IH191 Noções de Direito Público e Privado</a:t>
            </a:r>
          </a:p>
        </p:txBody>
      </p:sp>
      <p:sp>
        <p:nvSpPr>
          <p:cNvPr id="27" name="Retângulo de cantos arredondados 26"/>
          <p:cNvSpPr/>
          <p:nvPr/>
        </p:nvSpPr>
        <p:spPr>
          <a:xfrm>
            <a:off x="207018" y="2164079"/>
            <a:ext cx="1305459" cy="701780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/>
              <a:t>TH502 História Econômica Geral</a:t>
            </a:r>
          </a:p>
        </p:txBody>
      </p:sp>
      <p:sp>
        <p:nvSpPr>
          <p:cNvPr id="28" name="Retângulo de cantos arredondados 27"/>
          <p:cNvSpPr/>
          <p:nvPr/>
        </p:nvSpPr>
        <p:spPr>
          <a:xfrm>
            <a:off x="204800" y="632184"/>
            <a:ext cx="1305459" cy="70178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/>
              <a:t>IH413 Introdução à Sociologia</a:t>
            </a:r>
          </a:p>
        </p:txBody>
      </p:sp>
      <p:sp>
        <p:nvSpPr>
          <p:cNvPr id="29" name="Retângulo de cantos arredondados 28"/>
          <p:cNvSpPr/>
          <p:nvPr/>
        </p:nvSpPr>
        <p:spPr>
          <a:xfrm>
            <a:off x="1636810" y="1396810"/>
            <a:ext cx="1305459" cy="70178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/>
              <a:t>IH129 Introdução à Administração</a:t>
            </a:r>
          </a:p>
        </p:txBody>
      </p:sp>
      <p:sp>
        <p:nvSpPr>
          <p:cNvPr id="30" name="Retângulo de cantos arredondados 29"/>
          <p:cNvSpPr/>
          <p:nvPr/>
        </p:nvSpPr>
        <p:spPr>
          <a:xfrm>
            <a:off x="1639033" y="2161436"/>
            <a:ext cx="1305459" cy="701780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/>
              <a:t>IS206 Microeconomia I</a:t>
            </a:r>
          </a:p>
        </p:txBody>
      </p:sp>
      <p:sp>
        <p:nvSpPr>
          <p:cNvPr id="31" name="Retângulo de cantos arredondados 30"/>
          <p:cNvSpPr/>
          <p:nvPr/>
        </p:nvSpPr>
        <p:spPr>
          <a:xfrm>
            <a:off x="1663452" y="2909045"/>
            <a:ext cx="1305459" cy="701780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/>
              <a:t>IS202</a:t>
            </a:r>
          </a:p>
          <a:p>
            <a:pPr algn="ctr"/>
            <a:r>
              <a:rPr lang="pt-BR" sz="1000" dirty="0"/>
              <a:t>Macroeconomia I</a:t>
            </a:r>
          </a:p>
        </p:txBody>
      </p:sp>
      <p:sp>
        <p:nvSpPr>
          <p:cNvPr id="32" name="Retângulo de cantos arredondados 31"/>
          <p:cNvSpPr/>
          <p:nvPr/>
        </p:nvSpPr>
        <p:spPr>
          <a:xfrm>
            <a:off x="1663452" y="3637021"/>
            <a:ext cx="1305459" cy="701780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/>
              <a:t>IS209 Contabilidade Social</a:t>
            </a:r>
          </a:p>
        </p:txBody>
      </p:sp>
      <p:sp>
        <p:nvSpPr>
          <p:cNvPr id="33" name="Retângulo de cantos arredondados 32"/>
          <p:cNvSpPr/>
          <p:nvPr/>
        </p:nvSpPr>
        <p:spPr>
          <a:xfrm>
            <a:off x="1663452" y="4461859"/>
            <a:ext cx="1305459" cy="701780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/>
              <a:t>IC869 Cálculo 1B</a:t>
            </a:r>
          </a:p>
        </p:txBody>
      </p:sp>
      <p:sp>
        <p:nvSpPr>
          <p:cNvPr id="34" name="Chave esquerda 33"/>
          <p:cNvSpPr/>
          <p:nvPr/>
        </p:nvSpPr>
        <p:spPr>
          <a:xfrm>
            <a:off x="1510259" y="2964030"/>
            <a:ext cx="153193" cy="1229422"/>
          </a:xfrm>
          <a:prstGeom prst="lef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sz="1000"/>
          </a:p>
        </p:txBody>
      </p:sp>
      <p:sp>
        <p:nvSpPr>
          <p:cNvPr id="35" name="Retângulo de cantos arredondados 34"/>
          <p:cNvSpPr/>
          <p:nvPr/>
        </p:nvSpPr>
        <p:spPr>
          <a:xfrm>
            <a:off x="3140485" y="632184"/>
            <a:ext cx="1305459" cy="701780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/>
              <a:t>IC282 Estatística Aplicada Economia e Administração</a:t>
            </a:r>
          </a:p>
        </p:txBody>
      </p:sp>
      <p:sp>
        <p:nvSpPr>
          <p:cNvPr id="36" name="Retângulo de cantos arredondados 35"/>
          <p:cNvSpPr/>
          <p:nvPr/>
        </p:nvSpPr>
        <p:spPr>
          <a:xfrm>
            <a:off x="4632133" y="622888"/>
            <a:ext cx="1305459" cy="701780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/>
              <a:t>IS211 Econometria I</a:t>
            </a:r>
          </a:p>
        </p:txBody>
      </p:sp>
      <p:sp>
        <p:nvSpPr>
          <p:cNvPr id="38" name="Retângulo de cantos arredondados 37"/>
          <p:cNvSpPr/>
          <p:nvPr/>
        </p:nvSpPr>
        <p:spPr>
          <a:xfrm>
            <a:off x="6117938" y="636688"/>
            <a:ext cx="1305459" cy="70178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/>
              <a:t>Optativa I</a:t>
            </a:r>
          </a:p>
        </p:txBody>
      </p:sp>
      <p:sp>
        <p:nvSpPr>
          <p:cNvPr id="39" name="Retângulo de cantos arredondados 38"/>
          <p:cNvSpPr/>
          <p:nvPr/>
        </p:nvSpPr>
        <p:spPr>
          <a:xfrm>
            <a:off x="9010006" y="677979"/>
            <a:ext cx="1305459" cy="70178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/>
              <a:t>Optativa IV</a:t>
            </a:r>
          </a:p>
        </p:txBody>
      </p:sp>
      <p:sp>
        <p:nvSpPr>
          <p:cNvPr id="40" name="Retângulo de cantos arredondados 39"/>
          <p:cNvSpPr/>
          <p:nvPr/>
        </p:nvSpPr>
        <p:spPr>
          <a:xfrm>
            <a:off x="10466440" y="697612"/>
            <a:ext cx="1305459" cy="70178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/>
              <a:t>Optativa V</a:t>
            </a:r>
          </a:p>
        </p:txBody>
      </p:sp>
      <p:sp>
        <p:nvSpPr>
          <p:cNvPr id="41" name="Retângulo de cantos arredondados 40"/>
          <p:cNvSpPr/>
          <p:nvPr/>
        </p:nvSpPr>
        <p:spPr>
          <a:xfrm>
            <a:off x="3140485" y="1412498"/>
            <a:ext cx="1305459" cy="701780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/>
              <a:t>IH130 Matemática Financeira</a:t>
            </a:r>
          </a:p>
        </p:txBody>
      </p:sp>
      <p:sp>
        <p:nvSpPr>
          <p:cNvPr id="42" name="Retângulo de cantos arredondados 41"/>
          <p:cNvSpPr/>
          <p:nvPr/>
        </p:nvSpPr>
        <p:spPr>
          <a:xfrm>
            <a:off x="3151594" y="2161436"/>
            <a:ext cx="1305459" cy="701780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/>
              <a:t>IS207 Microeconomia II</a:t>
            </a:r>
          </a:p>
        </p:txBody>
      </p:sp>
      <p:sp>
        <p:nvSpPr>
          <p:cNvPr id="43" name="Retângulo de cantos arredondados 42"/>
          <p:cNvSpPr/>
          <p:nvPr/>
        </p:nvSpPr>
        <p:spPr>
          <a:xfrm>
            <a:off x="3140485" y="2918111"/>
            <a:ext cx="1305459" cy="701780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/>
              <a:t>IS203 Macroeconomia II</a:t>
            </a:r>
          </a:p>
        </p:txBody>
      </p:sp>
      <p:sp>
        <p:nvSpPr>
          <p:cNvPr id="44" name="Retângulo de cantos arredondados 43"/>
          <p:cNvSpPr/>
          <p:nvPr/>
        </p:nvSpPr>
        <p:spPr>
          <a:xfrm>
            <a:off x="3140485" y="3690689"/>
            <a:ext cx="1305459" cy="701780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/>
              <a:t>IS214 Economia Política I</a:t>
            </a:r>
          </a:p>
        </p:txBody>
      </p:sp>
      <p:sp>
        <p:nvSpPr>
          <p:cNvPr id="45" name="Retângulo de cantos arredondados 44"/>
          <p:cNvSpPr/>
          <p:nvPr/>
        </p:nvSpPr>
        <p:spPr>
          <a:xfrm>
            <a:off x="3140485" y="4461859"/>
            <a:ext cx="1305459" cy="701780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/>
              <a:t>IC276 Matemática para Economia</a:t>
            </a:r>
          </a:p>
        </p:txBody>
      </p:sp>
      <p:cxnSp>
        <p:nvCxnSpPr>
          <p:cNvPr id="48" name="Conector de seta reta 47"/>
          <p:cNvCxnSpPr/>
          <p:nvPr/>
        </p:nvCxnSpPr>
        <p:spPr>
          <a:xfrm>
            <a:off x="2977796" y="3259935"/>
            <a:ext cx="248666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de seta reta 48"/>
          <p:cNvCxnSpPr>
            <a:cxnSpLocks/>
            <a:endCxn id="33" idx="1"/>
          </p:cNvCxnSpPr>
          <p:nvPr/>
        </p:nvCxnSpPr>
        <p:spPr>
          <a:xfrm>
            <a:off x="1510259" y="4812749"/>
            <a:ext cx="15319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de seta reta 49"/>
          <p:cNvCxnSpPr/>
          <p:nvPr/>
        </p:nvCxnSpPr>
        <p:spPr>
          <a:xfrm>
            <a:off x="2977796" y="4812749"/>
            <a:ext cx="19093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tângulo de cantos arredondados 52"/>
          <p:cNvSpPr/>
          <p:nvPr/>
        </p:nvSpPr>
        <p:spPr>
          <a:xfrm>
            <a:off x="4632133" y="1399395"/>
            <a:ext cx="1305459" cy="701780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/>
              <a:t>IH169 Administração Financeira</a:t>
            </a:r>
          </a:p>
        </p:txBody>
      </p:sp>
      <p:sp>
        <p:nvSpPr>
          <p:cNvPr id="54" name="Retângulo de cantos arredondados 53"/>
          <p:cNvSpPr/>
          <p:nvPr/>
        </p:nvSpPr>
        <p:spPr>
          <a:xfrm>
            <a:off x="4635466" y="2175695"/>
            <a:ext cx="1305459" cy="701780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/>
              <a:t>IS208 Microeconomia III</a:t>
            </a:r>
          </a:p>
        </p:txBody>
      </p:sp>
      <p:sp>
        <p:nvSpPr>
          <p:cNvPr id="55" name="Retângulo de cantos arredondados 54"/>
          <p:cNvSpPr/>
          <p:nvPr/>
        </p:nvSpPr>
        <p:spPr>
          <a:xfrm>
            <a:off x="4670979" y="2952409"/>
            <a:ext cx="1305459" cy="701780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/>
              <a:t>IS204 Macroeconomia III</a:t>
            </a:r>
          </a:p>
        </p:txBody>
      </p:sp>
      <p:sp>
        <p:nvSpPr>
          <p:cNvPr id="56" name="Retângulo de cantos arredondados 55"/>
          <p:cNvSpPr/>
          <p:nvPr/>
        </p:nvSpPr>
        <p:spPr>
          <a:xfrm>
            <a:off x="4679864" y="3728710"/>
            <a:ext cx="1305459" cy="701780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/>
              <a:t>IS220 História do Pensamento Econômico</a:t>
            </a:r>
          </a:p>
        </p:txBody>
      </p:sp>
      <p:sp>
        <p:nvSpPr>
          <p:cNvPr id="57" name="Retângulo de cantos arredondados 56"/>
          <p:cNvSpPr/>
          <p:nvPr/>
        </p:nvSpPr>
        <p:spPr>
          <a:xfrm>
            <a:off x="4710948" y="4516793"/>
            <a:ext cx="1305459" cy="701780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/>
              <a:t>IS210 Economia Regional e Urbana</a:t>
            </a:r>
          </a:p>
        </p:txBody>
      </p:sp>
      <p:sp>
        <p:nvSpPr>
          <p:cNvPr id="58" name="Retângulo de cantos arredondados 57"/>
          <p:cNvSpPr/>
          <p:nvPr/>
        </p:nvSpPr>
        <p:spPr>
          <a:xfrm>
            <a:off x="4710948" y="5281310"/>
            <a:ext cx="1305459" cy="701780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/>
              <a:t>IS219 Formação Econômica do Brasil</a:t>
            </a:r>
          </a:p>
        </p:txBody>
      </p:sp>
      <p:cxnSp>
        <p:nvCxnSpPr>
          <p:cNvPr id="60" name="Conector de seta reta 59"/>
          <p:cNvCxnSpPr/>
          <p:nvPr/>
        </p:nvCxnSpPr>
        <p:spPr>
          <a:xfrm>
            <a:off x="4453156" y="3270058"/>
            <a:ext cx="248666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etângulo de cantos arredondados 63"/>
          <p:cNvSpPr/>
          <p:nvPr/>
        </p:nvSpPr>
        <p:spPr>
          <a:xfrm>
            <a:off x="6150428" y="2177439"/>
            <a:ext cx="1305459" cy="701780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/>
              <a:t>IS213 Economia Industrial</a:t>
            </a:r>
          </a:p>
        </p:txBody>
      </p:sp>
      <p:sp>
        <p:nvSpPr>
          <p:cNvPr id="65" name="Retângulo de cantos arredondados 64"/>
          <p:cNvSpPr/>
          <p:nvPr/>
        </p:nvSpPr>
        <p:spPr>
          <a:xfrm>
            <a:off x="6185941" y="2954153"/>
            <a:ext cx="1305459" cy="701780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/>
              <a:t>IS205 Macroeconomia IV</a:t>
            </a:r>
          </a:p>
        </p:txBody>
      </p:sp>
      <p:sp>
        <p:nvSpPr>
          <p:cNvPr id="67" name="Retângulo de cantos arredondados 66"/>
          <p:cNvSpPr/>
          <p:nvPr/>
        </p:nvSpPr>
        <p:spPr>
          <a:xfrm>
            <a:off x="6185941" y="3760079"/>
            <a:ext cx="1305459" cy="701780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/>
              <a:t>IS215 Desenvolvimento Econômico</a:t>
            </a:r>
          </a:p>
        </p:txBody>
      </p:sp>
      <p:sp>
        <p:nvSpPr>
          <p:cNvPr id="71" name="Retângulo de cantos arredondados 70"/>
          <p:cNvSpPr/>
          <p:nvPr/>
        </p:nvSpPr>
        <p:spPr>
          <a:xfrm>
            <a:off x="7582433" y="1445668"/>
            <a:ext cx="1305459" cy="70178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/>
              <a:t>Optativa III</a:t>
            </a:r>
          </a:p>
        </p:txBody>
      </p:sp>
      <p:sp>
        <p:nvSpPr>
          <p:cNvPr id="73" name="Retângulo de cantos arredondados 72"/>
          <p:cNvSpPr/>
          <p:nvPr/>
        </p:nvSpPr>
        <p:spPr>
          <a:xfrm>
            <a:off x="10495300" y="1484935"/>
            <a:ext cx="1305459" cy="70178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/>
              <a:t>Optativa VI</a:t>
            </a:r>
          </a:p>
        </p:txBody>
      </p:sp>
      <p:sp>
        <p:nvSpPr>
          <p:cNvPr id="74" name="Retângulo de cantos arredondados 73"/>
          <p:cNvSpPr/>
          <p:nvPr/>
        </p:nvSpPr>
        <p:spPr>
          <a:xfrm>
            <a:off x="7697892" y="2987344"/>
            <a:ext cx="1305459" cy="701780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/>
              <a:t>IS217 Economia e Teoria Monetária</a:t>
            </a:r>
          </a:p>
        </p:txBody>
      </p:sp>
      <p:sp>
        <p:nvSpPr>
          <p:cNvPr id="75" name="Retângulo de cantos arredondados 74"/>
          <p:cNvSpPr/>
          <p:nvPr/>
        </p:nvSpPr>
        <p:spPr>
          <a:xfrm>
            <a:off x="7634868" y="2230954"/>
            <a:ext cx="1305459" cy="701780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/>
              <a:t>IS216 Economia Internacional</a:t>
            </a:r>
          </a:p>
        </p:txBody>
      </p:sp>
      <p:sp>
        <p:nvSpPr>
          <p:cNvPr id="76" name="Retângulo de cantos arredondados 75"/>
          <p:cNvSpPr/>
          <p:nvPr/>
        </p:nvSpPr>
        <p:spPr>
          <a:xfrm>
            <a:off x="7837798" y="4532149"/>
            <a:ext cx="1305459" cy="70178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/>
              <a:t>IS218 Técnicas de Pesquisa em Economia</a:t>
            </a:r>
          </a:p>
        </p:txBody>
      </p:sp>
      <p:sp>
        <p:nvSpPr>
          <p:cNvPr id="77" name="Retângulo de cantos arredondados 76"/>
          <p:cNvSpPr/>
          <p:nvPr/>
        </p:nvSpPr>
        <p:spPr>
          <a:xfrm>
            <a:off x="9321006" y="4532149"/>
            <a:ext cx="1305459" cy="70178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/>
              <a:t>IH 702 Tutoria em Monografia I</a:t>
            </a:r>
          </a:p>
        </p:txBody>
      </p:sp>
      <p:sp>
        <p:nvSpPr>
          <p:cNvPr id="78" name="Retângulo de cantos arredondados 77"/>
          <p:cNvSpPr/>
          <p:nvPr/>
        </p:nvSpPr>
        <p:spPr>
          <a:xfrm>
            <a:off x="10741869" y="4516793"/>
            <a:ext cx="1305459" cy="70178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/>
              <a:t>IS22 Tutoria em Monografia II</a:t>
            </a:r>
          </a:p>
        </p:txBody>
      </p:sp>
      <p:sp>
        <p:nvSpPr>
          <p:cNvPr id="80" name="Retângulo de cantos arredondados 79"/>
          <p:cNvSpPr/>
          <p:nvPr/>
        </p:nvSpPr>
        <p:spPr>
          <a:xfrm>
            <a:off x="6248113" y="5284825"/>
            <a:ext cx="1305459" cy="701780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/>
              <a:t>IH290 Economia Brasileira I</a:t>
            </a:r>
          </a:p>
        </p:txBody>
      </p:sp>
      <p:sp>
        <p:nvSpPr>
          <p:cNvPr id="81" name="Retângulo de cantos arredondados 80"/>
          <p:cNvSpPr/>
          <p:nvPr/>
        </p:nvSpPr>
        <p:spPr>
          <a:xfrm>
            <a:off x="7826649" y="5288340"/>
            <a:ext cx="1305459" cy="701780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/>
              <a:t>IH291 Economia Brasileira II</a:t>
            </a:r>
          </a:p>
        </p:txBody>
      </p:sp>
      <p:sp>
        <p:nvSpPr>
          <p:cNvPr id="82" name="Retângulo de cantos arredondados 81"/>
          <p:cNvSpPr/>
          <p:nvPr/>
        </p:nvSpPr>
        <p:spPr>
          <a:xfrm>
            <a:off x="9347658" y="5298815"/>
            <a:ext cx="1305459" cy="701780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/>
              <a:t>IS221 Economia do Setor Público</a:t>
            </a:r>
          </a:p>
        </p:txBody>
      </p:sp>
      <p:sp>
        <p:nvSpPr>
          <p:cNvPr id="86" name="Retângulo de cantos arredondados 85"/>
          <p:cNvSpPr/>
          <p:nvPr/>
        </p:nvSpPr>
        <p:spPr>
          <a:xfrm>
            <a:off x="7866658" y="6084097"/>
            <a:ext cx="1305459" cy="70178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/>
              <a:t>Atividades Complementares</a:t>
            </a:r>
          </a:p>
        </p:txBody>
      </p:sp>
      <p:sp>
        <p:nvSpPr>
          <p:cNvPr id="87" name="Retângulo de cantos arredondados 86"/>
          <p:cNvSpPr/>
          <p:nvPr/>
        </p:nvSpPr>
        <p:spPr>
          <a:xfrm>
            <a:off x="9347658" y="6090536"/>
            <a:ext cx="1305459" cy="70178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/>
              <a:t>AA101 Monografia para Economistas I</a:t>
            </a:r>
          </a:p>
        </p:txBody>
      </p:sp>
      <p:sp>
        <p:nvSpPr>
          <p:cNvPr id="88" name="Retângulo de cantos arredondados 87"/>
          <p:cNvSpPr/>
          <p:nvPr/>
        </p:nvSpPr>
        <p:spPr>
          <a:xfrm>
            <a:off x="10770729" y="6068741"/>
            <a:ext cx="1305459" cy="70178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/>
              <a:t>AA102 Monografia para Economistas II</a:t>
            </a:r>
          </a:p>
        </p:txBody>
      </p:sp>
      <p:sp>
        <p:nvSpPr>
          <p:cNvPr id="93" name="Retângulo de cantos arredondados 92"/>
          <p:cNvSpPr/>
          <p:nvPr/>
        </p:nvSpPr>
        <p:spPr>
          <a:xfrm>
            <a:off x="225582" y="5944095"/>
            <a:ext cx="319727" cy="217937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00"/>
          </a:p>
        </p:txBody>
      </p:sp>
      <p:sp>
        <p:nvSpPr>
          <p:cNvPr id="94" name="Retângulo de cantos arredondados 93"/>
          <p:cNvSpPr/>
          <p:nvPr/>
        </p:nvSpPr>
        <p:spPr>
          <a:xfrm>
            <a:off x="243433" y="6239422"/>
            <a:ext cx="319727" cy="21793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00"/>
          </a:p>
        </p:txBody>
      </p:sp>
      <p:sp>
        <p:nvSpPr>
          <p:cNvPr id="95" name="Retângulo de cantos arredondados 94"/>
          <p:cNvSpPr/>
          <p:nvPr/>
        </p:nvSpPr>
        <p:spPr>
          <a:xfrm>
            <a:off x="246364" y="6546146"/>
            <a:ext cx="319727" cy="217937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00"/>
          </a:p>
        </p:txBody>
      </p:sp>
      <p:sp>
        <p:nvSpPr>
          <p:cNvPr id="98" name="CaixaDeTexto 97"/>
          <p:cNvSpPr txBox="1"/>
          <p:nvPr/>
        </p:nvSpPr>
        <p:spPr>
          <a:xfrm>
            <a:off x="503307" y="5964924"/>
            <a:ext cx="347900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/>
              <a:t>Disciplinas de formação teórico-quantitativa</a:t>
            </a:r>
          </a:p>
        </p:txBody>
      </p:sp>
      <p:sp>
        <p:nvSpPr>
          <p:cNvPr id="99" name="CaixaDeTexto 98"/>
          <p:cNvSpPr txBox="1"/>
          <p:nvPr/>
        </p:nvSpPr>
        <p:spPr>
          <a:xfrm>
            <a:off x="531569" y="6208005"/>
            <a:ext cx="347900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/>
              <a:t>Disciplinas de formação geral</a:t>
            </a:r>
          </a:p>
        </p:txBody>
      </p:sp>
      <p:sp>
        <p:nvSpPr>
          <p:cNvPr id="100" name="CaixaDeTexto 99"/>
          <p:cNvSpPr txBox="1"/>
          <p:nvPr/>
        </p:nvSpPr>
        <p:spPr>
          <a:xfrm>
            <a:off x="534485" y="6515814"/>
            <a:ext cx="347900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/>
              <a:t>Disciplinas de formação histórica</a:t>
            </a:r>
          </a:p>
        </p:txBody>
      </p:sp>
      <p:cxnSp>
        <p:nvCxnSpPr>
          <p:cNvPr id="107" name="Conector de seta reta 106"/>
          <p:cNvCxnSpPr/>
          <p:nvPr/>
        </p:nvCxnSpPr>
        <p:spPr>
          <a:xfrm>
            <a:off x="5972805" y="3349260"/>
            <a:ext cx="248666" cy="0"/>
          </a:xfrm>
          <a:prstGeom prst="straightConnector1">
            <a:avLst/>
          </a:prstGeom>
          <a:ln w="38100">
            <a:solidFill>
              <a:schemeClr val="bg2">
                <a:lumMod val="9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Retângulo de cantos arredondados 88"/>
          <p:cNvSpPr/>
          <p:nvPr/>
        </p:nvSpPr>
        <p:spPr>
          <a:xfrm>
            <a:off x="7563972" y="665829"/>
            <a:ext cx="1305459" cy="70178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/>
              <a:t>Optativa II</a:t>
            </a:r>
          </a:p>
        </p:txBody>
      </p:sp>
      <p:cxnSp>
        <p:nvCxnSpPr>
          <p:cNvPr id="12" name="Conector de seta reta 60">
            <a:extLst>
              <a:ext uri="{FF2B5EF4-FFF2-40B4-BE49-F238E27FC236}">
                <a16:creationId xmlns:a16="http://schemas.microsoft.com/office/drawing/2014/main" id="{61B900B3-21F0-3C7A-EB76-516704F7DE76}"/>
              </a:ext>
            </a:extLst>
          </p:cNvPr>
          <p:cNvCxnSpPr/>
          <p:nvPr/>
        </p:nvCxnSpPr>
        <p:spPr>
          <a:xfrm>
            <a:off x="4440890" y="983366"/>
            <a:ext cx="248666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have esquerda 33">
            <a:extLst>
              <a:ext uri="{FF2B5EF4-FFF2-40B4-BE49-F238E27FC236}">
                <a16:creationId xmlns:a16="http://schemas.microsoft.com/office/drawing/2014/main" id="{C0076DD4-A2AA-4936-4034-E6EBFFEC57A0}"/>
              </a:ext>
            </a:extLst>
          </p:cNvPr>
          <p:cNvSpPr/>
          <p:nvPr/>
        </p:nvSpPr>
        <p:spPr>
          <a:xfrm>
            <a:off x="1510259" y="2964029"/>
            <a:ext cx="153193" cy="1229422"/>
          </a:xfrm>
          <a:prstGeom prst="lef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sz="1000"/>
          </a:p>
        </p:txBody>
      </p:sp>
      <p:cxnSp>
        <p:nvCxnSpPr>
          <p:cNvPr id="37" name="Conector de seta reta 47">
            <a:extLst>
              <a:ext uri="{FF2B5EF4-FFF2-40B4-BE49-F238E27FC236}">
                <a16:creationId xmlns:a16="http://schemas.microsoft.com/office/drawing/2014/main" id="{FC8722BB-5AEF-A510-1F91-ADEFEB6D8F0E}"/>
              </a:ext>
            </a:extLst>
          </p:cNvPr>
          <p:cNvCxnSpPr/>
          <p:nvPr/>
        </p:nvCxnSpPr>
        <p:spPr>
          <a:xfrm>
            <a:off x="2977796" y="3259934"/>
            <a:ext cx="248666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de seta reta 48">
            <a:extLst>
              <a:ext uri="{FF2B5EF4-FFF2-40B4-BE49-F238E27FC236}">
                <a16:creationId xmlns:a16="http://schemas.microsoft.com/office/drawing/2014/main" id="{DFA684E8-294D-6CB5-4FEF-6EA3A2E5250C}"/>
              </a:ext>
            </a:extLst>
          </p:cNvPr>
          <p:cNvCxnSpPr>
            <a:cxnSpLocks/>
          </p:cNvCxnSpPr>
          <p:nvPr/>
        </p:nvCxnSpPr>
        <p:spPr>
          <a:xfrm>
            <a:off x="1510259" y="4812748"/>
            <a:ext cx="15319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de seta reta 49">
            <a:extLst>
              <a:ext uri="{FF2B5EF4-FFF2-40B4-BE49-F238E27FC236}">
                <a16:creationId xmlns:a16="http://schemas.microsoft.com/office/drawing/2014/main" id="{08E96717-790B-AB28-8279-E9D58EAB4458}"/>
              </a:ext>
            </a:extLst>
          </p:cNvPr>
          <p:cNvCxnSpPr/>
          <p:nvPr/>
        </p:nvCxnSpPr>
        <p:spPr>
          <a:xfrm>
            <a:off x="2977796" y="4812748"/>
            <a:ext cx="19093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tângulo de cantos arredondados 43">
            <a:extLst>
              <a:ext uri="{FF2B5EF4-FFF2-40B4-BE49-F238E27FC236}">
                <a16:creationId xmlns:a16="http://schemas.microsoft.com/office/drawing/2014/main" id="{BCD5F859-C91C-1E35-A5E2-929045C46156}"/>
              </a:ext>
            </a:extLst>
          </p:cNvPr>
          <p:cNvSpPr/>
          <p:nvPr/>
        </p:nvSpPr>
        <p:spPr>
          <a:xfrm>
            <a:off x="3138246" y="3690689"/>
            <a:ext cx="1305459" cy="701780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/>
              <a:t>IS214 Economia Política I</a:t>
            </a:r>
          </a:p>
        </p:txBody>
      </p:sp>
      <p:cxnSp>
        <p:nvCxnSpPr>
          <p:cNvPr id="63" name="Conector de seta reta 60">
            <a:extLst>
              <a:ext uri="{FF2B5EF4-FFF2-40B4-BE49-F238E27FC236}">
                <a16:creationId xmlns:a16="http://schemas.microsoft.com/office/drawing/2014/main" id="{392593CC-770D-2AC3-797B-EB5076785EA8}"/>
              </a:ext>
            </a:extLst>
          </p:cNvPr>
          <p:cNvCxnSpPr>
            <a:cxnSpLocks/>
          </p:cNvCxnSpPr>
          <p:nvPr/>
        </p:nvCxnSpPr>
        <p:spPr>
          <a:xfrm>
            <a:off x="4438651" y="983366"/>
            <a:ext cx="248666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Chave esquerda 33">
            <a:extLst>
              <a:ext uri="{FF2B5EF4-FFF2-40B4-BE49-F238E27FC236}">
                <a16:creationId xmlns:a16="http://schemas.microsoft.com/office/drawing/2014/main" id="{C750C705-C6AC-5144-5193-E13C795EB22C}"/>
              </a:ext>
            </a:extLst>
          </p:cNvPr>
          <p:cNvSpPr/>
          <p:nvPr/>
        </p:nvSpPr>
        <p:spPr>
          <a:xfrm>
            <a:off x="1508020" y="2964029"/>
            <a:ext cx="153193" cy="1229422"/>
          </a:xfrm>
          <a:prstGeom prst="leftBrace">
            <a:avLst/>
          </a:prstGeom>
          <a:ln w="381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sz="1000"/>
          </a:p>
        </p:txBody>
      </p:sp>
      <p:cxnSp>
        <p:nvCxnSpPr>
          <p:cNvPr id="68" name="Conector de seta reta 46">
            <a:extLst>
              <a:ext uri="{FF2B5EF4-FFF2-40B4-BE49-F238E27FC236}">
                <a16:creationId xmlns:a16="http://schemas.microsoft.com/office/drawing/2014/main" id="{7259625C-C8AD-CFB8-B8EB-CE5763F8E08D}"/>
              </a:ext>
            </a:extLst>
          </p:cNvPr>
          <p:cNvCxnSpPr>
            <a:cxnSpLocks/>
          </p:cNvCxnSpPr>
          <p:nvPr/>
        </p:nvCxnSpPr>
        <p:spPr>
          <a:xfrm>
            <a:off x="2942253" y="2553889"/>
            <a:ext cx="248666" cy="0"/>
          </a:xfrm>
          <a:prstGeom prst="straightConnector1">
            <a:avLst/>
          </a:prstGeom>
          <a:ln w="38100">
            <a:solidFill>
              <a:schemeClr val="bg2">
                <a:lumMod val="9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de seta reta 47">
            <a:extLst>
              <a:ext uri="{FF2B5EF4-FFF2-40B4-BE49-F238E27FC236}">
                <a16:creationId xmlns:a16="http://schemas.microsoft.com/office/drawing/2014/main" id="{A71CE9A7-0613-7BA9-4B13-164B36E2199F}"/>
              </a:ext>
            </a:extLst>
          </p:cNvPr>
          <p:cNvCxnSpPr>
            <a:cxnSpLocks/>
          </p:cNvCxnSpPr>
          <p:nvPr/>
        </p:nvCxnSpPr>
        <p:spPr>
          <a:xfrm>
            <a:off x="2975557" y="3259934"/>
            <a:ext cx="248666" cy="0"/>
          </a:xfrm>
          <a:prstGeom prst="straightConnector1">
            <a:avLst/>
          </a:prstGeom>
          <a:ln w="38100">
            <a:solidFill>
              <a:schemeClr val="bg2">
                <a:lumMod val="9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ector de seta reta 48">
            <a:extLst>
              <a:ext uri="{FF2B5EF4-FFF2-40B4-BE49-F238E27FC236}">
                <a16:creationId xmlns:a16="http://schemas.microsoft.com/office/drawing/2014/main" id="{B828D9FF-424A-5696-CD09-A1BA62384C08}"/>
              </a:ext>
            </a:extLst>
          </p:cNvPr>
          <p:cNvCxnSpPr>
            <a:cxnSpLocks/>
            <a:stCxn id="22" idx="3"/>
          </p:cNvCxnSpPr>
          <p:nvPr/>
        </p:nvCxnSpPr>
        <p:spPr>
          <a:xfrm flipV="1">
            <a:off x="1468695" y="4812748"/>
            <a:ext cx="192518" cy="1"/>
          </a:xfrm>
          <a:prstGeom prst="straightConnector1">
            <a:avLst/>
          </a:prstGeom>
          <a:ln w="38100">
            <a:solidFill>
              <a:schemeClr val="bg2">
                <a:lumMod val="9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ector de seta reta 49">
            <a:extLst>
              <a:ext uri="{FF2B5EF4-FFF2-40B4-BE49-F238E27FC236}">
                <a16:creationId xmlns:a16="http://schemas.microsoft.com/office/drawing/2014/main" id="{7BA29A3D-31BA-88AB-FA01-F0200917FAAB}"/>
              </a:ext>
            </a:extLst>
          </p:cNvPr>
          <p:cNvCxnSpPr>
            <a:cxnSpLocks/>
          </p:cNvCxnSpPr>
          <p:nvPr/>
        </p:nvCxnSpPr>
        <p:spPr>
          <a:xfrm>
            <a:off x="2975557" y="4812748"/>
            <a:ext cx="190932" cy="0"/>
          </a:xfrm>
          <a:prstGeom prst="straightConnector1">
            <a:avLst/>
          </a:prstGeom>
          <a:ln w="38100">
            <a:solidFill>
              <a:schemeClr val="bg2">
                <a:lumMod val="9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Conector de seta reta 60">
            <a:extLst>
              <a:ext uri="{FF2B5EF4-FFF2-40B4-BE49-F238E27FC236}">
                <a16:creationId xmlns:a16="http://schemas.microsoft.com/office/drawing/2014/main" id="{1C20EA73-1692-246E-2D98-D7EC3B092C94}"/>
              </a:ext>
            </a:extLst>
          </p:cNvPr>
          <p:cNvCxnSpPr>
            <a:cxnSpLocks/>
          </p:cNvCxnSpPr>
          <p:nvPr/>
        </p:nvCxnSpPr>
        <p:spPr>
          <a:xfrm>
            <a:off x="4438428" y="983074"/>
            <a:ext cx="248666" cy="0"/>
          </a:xfrm>
          <a:prstGeom prst="straightConnector1">
            <a:avLst/>
          </a:prstGeom>
          <a:ln w="38100">
            <a:solidFill>
              <a:schemeClr val="bg2">
                <a:lumMod val="9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Conector de seta reta 59">
            <a:extLst>
              <a:ext uri="{FF2B5EF4-FFF2-40B4-BE49-F238E27FC236}">
                <a16:creationId xmlns:a16="http://schemas.microsoft.com/office/drawing/2014/main" id="{3525A000-6136-861C-B914-4A82C6620985}"/>
              </a:ext>
            </a:extLst>
          </p:cNvPr>
          <p:cNvCxnSpPr/>
          <p:nvPr/>
        </p:nvCxnSpPr>
        <p:spPr>
          <a:xfrm>
            <a:off x="4454308" y="3270058"/>
            <a:ext cx="248666" cy="0"/>
          </a:xfrm>
          <a:prstGeom prst="straightConnector1">
            <a:avLst/>
          </a:prstGeom>
          <a:ln w="38100">
            <a:solidFill>
              <a:schemeClr val="bg2">
                <a:lumMod val="9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Retângulo de cantos arredondados 25">
            <a:extLst>
              <a:ext uri="{FF2B5EF4-FFF2-40B4-BE49-F238E27FC236}">
                <a16:creationId xmlns:a16="http://schemas.microsoft.com/office/drawing/2014/main" id="{6A7199C8-4B88-4C0B-D143-18F952125CF7}"/>
              </a:ext>
            </a:extLst>
          </p:cNvPr>
          <p:cNvSpPr/>
          <p:nvPr/>
        </p:nvSpPr>
        <p:spPr>
          <a:xfrm>
            <a:off x="6153882" y="1420161"/>
            <a:ext cx="1305459" cy="701780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900" dirty="0"/>
              <a:t>Laboratório  de crescimento econômico e distribuição de renda</a:t>
            </a:r>
          </a:p>
        </p:txBody>
      </p:sp>
      <p:sp>
        <p:nvSpPr>
          <p:cNvPr id="122" name="Retângulo de cantos arredondados 25">
            <a:extLst>
              <a:ext uri="{FF2B5EF4-FFF2-40B4-BE49-F238E27FC236}">
                <a16:creationId xmlns:a16="http://schemas.microsoft.com/office/drawing/2014/main" id="{A315FA3D-E50E-5249-A187-C8F516929428}"/>
              </a:ext>
            </a:extLst>
          </p:cNvPr>
          <p:cNvSpPr/>
          <p:nvPr/>
        </p:nvSpPr>
        <p:spPr>
          <a:xfrm>
            <a:off x="6194156" y="4532149"/>
            <a:ext cx="1305459" cy="701780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/>
              <a:t>Laboratório de microeconomia e mercados</a:t>
            </a:r>
          </a:p>
        </p:txBody>
      </p:sp>
      <p:sp>
        <p:nvSpPr>
          <p:cNvPr id="123" name="Retângulo de cantos arredondados 25">
            <a:extLst>
              <a:ext uri="{FF2B5EF4-FFF2-40B4-BE49-F238E27FC236}">
                <a16:creationId xmlns:a16="http://schemas.microsoft.com/office/drawing/2014/main" id="{EA3C6C6D-7D7C-A50F-2DDB-D1DFB2209ED2}"/>
              </a:ext>
            </a:extLst>
          </p:cNvPr>
          <p:cNvSpPr/>
          <p:nvPr/>
        </p:nvSpPr>
        <p:spPr>
          <a:xfrm>
            <a:off x="3126192" y="5242990"/>
            <a:ext cx="1305459" cy="701780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900" dirty="0"/>
              <a:t>Laboratório  de Economia e Escolas do Pensamento Econômico</a:t>
            </a:r>
          </a:p>
        </p:txBody>
      </p:sp>
      <p:sp>
        <p:nvSpPr>
          <p:cNvPr id="124" name="Retângulo de cantos arredondados 25">
            <a:extLst>
              <a:ext uri="{FF2B5EF4-FFF2-40B4-BE49-F238E27FC236}">
                <a16:creationId xmlns:a16="http://schemas.microsoft.com/office/drawing/2014/main" id="{C6954B5B-8108-703B-0477-7281AB3BF2D7}"/>
              </a:ext>
            </a:extLst>
          </p:cNvPr>
          <p:cNvSpPr/>
          <p:nvPr/>
        </p:nvSpPr>
        <p:spPr>
          <a:xfrm>
            <a:off x="1703062" y="5271585"/>
            <a:ext cx="1305459" cy="701780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900" dirty="0"/>
              <a:t>Laboratório  de agregados macroeconômicos</a:t>
            </a:r>
          </a:p>
        </p:txBody>
      </p:sp>
      <p:sp>
        <p:nvSpPr>
          <p:cNvPr id="125" name="CaixaDeTexto 124">
            <a:extLst>
              <a:ext uri="{FF2B5EF4-FFF2-40B4-BE49-F238E27FC236}">
                <a16:creationId xmlns:a16="http://schemas.microsoft.com/office/drawing/2014/main" id="{C592F39F-945E-254F-A9E2-682820227BEE}"/>
              </a:ext>
            </a:extLst>
          </p:cNvPr>
          <p:cNvSpPr txBox="1"/>
          <p:nvPr/>
        </p:nvSpPr>
        <p:spPr>
          <a:xfrm>
            <a:off x="3425848" y="6501358"/>
            <a:ext cx="27404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/>
              <a:t>Atividades integradoras de formação extensionista</a:t>
            </a:r>
          </a:p>
        </p:txBody>
      </p:sp>
      <p:sp>
        <p:nvSpPr>
          <p:cNvPr id="126" name="Retângulo de cantos arredondados 95">
            <a:extLst>
              <a:ext uri="{FF2B5EF4-FFF2-40B4-BE49-F238E27FC236}">
                <a16:creationId xmlns:a16="http://schemas.microsoft.com/office/drawing/2014/main" id="{533209AD-20B9-5E87-E775-9462D6CA0156}"/>
              </a:ext>
            </a:extLst>
          </p:cNvPr>
          <p:cNvSpPr/>
          <p:nvPr/>
        </p:nvSpPr>
        <p:spPr>
          <a:xfrm>
            <a:off x="3114180" y="6540734"/>
            <a:ext cx="319727" cy="246221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00"/>
          </a:p>
        </p:txBody>
      </p:sp>
      <p:sp>
        <p:nvSpPr>
          <p:cNvPr id="131" name="Retângulo de cantos arredondados 94">
            <a:extLst>
              <a:ext uri="{FF2B5EF4-FFF2-40B4-BE49-F238E27FC236}">
                <a16:creationId xmlns:a16="http://schemas.microsoft.com/office/drawing/2014/main" id="{07C13205-E7C4-015E-8B2C-D9933C7159FC}"/>
              </a:ext>
            </a:extLst>
          </p:cNvPr>
          <p:cNvSpPr/>
          <p:nvPr/>
        </p:nvSpPr>
        <p:spPr>
          <a:xfrm>
            <a:off x="3113623" y="6270910"/>
            <a:ext cx="319727" cy="217937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00"/>
          </a:p>
        </p:txBody>
      </p:sp>
    </p:spTree>
    <p:extLst>
      <p:ext uri="{BB962C8B-B14F-4D97-AF65-F5344CB8AC3E}">
        <p14:creationId xmlns:p14="http://schemas.microsoft.com/office/powerpoint/2010/main" val="6641013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311</TotalTime>
  <Words>232</Words>
  <Application>Microsoft Office PowerPoint</Application>
  <PresentationFormat>Widescreen</PresentationFormat>
  <Paragraphs>64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Rubia Wegner</dc:creator>
  <cp:lastModifiedBy>Rubia Wegner</cp:lastModifiedBy>
  <cp:revision>25</cp:revision>
  <dcterms:created xsi:type="dcterms:W3CDTF">2017-07-02T00:23:25Z</dcterms:created>
  <dcterms:modified xsi:type="dcterms:W3CDTF">2023-05-30T13:56:52Z</dcterms:modified>
</cp:coreProperties>
</file>